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6" r:id="rId3"/>
    <p:sldId id="257" r:id="rId4"/>
    <p:sldId id="263" r:id="rId5"/>
    <p:sldId id="259" r:id="rId6"/>
    <p:sldId id="285" r:id="rId7"/>
    <p:sldId id="275" r:id="rId8"/>
    <p:sldId id="294" r:id="rId9"/>
    <p:sldId id="297" r:id="rId10"/>
    <p:sldId id="298" r:id="rId11"/>
    <p:sldId id="268" r:id="rId12"/>
    <p:sldId id="299" r:id="rId13"/>
    <p:sldId id="280" r:id="rId14"/>
    <p:sldId id="291" r:id="rId15"/>
    <p:sldId id="28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CC0000"/>
    <a:srgbClr val="2DF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5" autoAdjust="0"/>
    <p:restoredTop sz="92203" autoAdjust="0"/>
  </p:normalViewPr>
  <p:slideViewPr>
    <p:cSldViewPr>
      <p:cViewPr>
        <p:scale>
          <a:sx n="92" d="100"/>
          <a:sy n="92" d="100"/>
        </p:scale>
        <p:origin x="-6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0CA32-DD88-477D-A811-96F39FCB49DA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BB6F5-B0BC-46CC-B8E3-D6237EA770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happy-giraffe.ru/thumbs/650x650/12678/8e7c8f6af65302105d951694d278b30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school45sport.ucoz.ru/nizkij_start-foto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5.jpeg"/><Relationship Id="rId2" Type="http://schemas.openxmlformats.org/officeDocument/2006/relationships/hyperlink" Target="http://podruzhki.ru/data/group/photo/f_4f0adb35e316d_imag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odruzhki.ru/data/group/photo/f_4f0adb35e316d_image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://school45sport.ucoz.ru/nizkij_start-foto.jpg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img.happy-giraffe.ru/thumbs/650x650/12678/8e7c8f6af65302105d951694d278b304.jp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.happy-giraffe.ru/thumbs/650x650/12678/8e7c8f6af65302105d951694d278b304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school45sport.ucoz.ru/nizkij_start-foto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8136904" cy="1224136"/>
          </a:xfrm>
          <a:ln w="57150">
            <a:solidFill>
              <a:srgbClr val="004A8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2"/>
          </a:lnRef>
          <a:fillRef idx="1003">
            <a:schemeClr val="dk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ВНЕДРЕНИЕ ВСЕРОССИЙСКОГО ФИЗКУЛЬТУРНО-СПОРТИВНОГО КОМПЛЕКСА «ГОТОВ К ТРУДУ И ОБОРОНЕ» </a:t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ПЕРМСКОМ КРАЕ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6211669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Министр физической культуры и спорта Пермского края </a:t>
            </a:r>
          </a:p>
          <a:p>
            <a:r>
              <a:rPr lang="ru-RU" b="1" dirty="0" smtClean="0"/>
              <a:t>Павел Александрович Лях</a:t>
            </a:r>
            <a:endParaRPr lang="ru-RU" b="1" dirty="0"/>
          </a:p>
        </p:txBody>
      </p:sp>
      <p:pic>
        <p:nvPicPr>
          <p:cNvPr id="6" name="Picture 3" descr="C:\Users\kolesnikova\Desktop\Лыжня Росс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1717" r="25769" b="28024"/>
          <a:stretch>
            <a:fillRect/>
          </a:stretch>
        </p:blipFill>
        <p:spPr bwMode="auto">
          <a:xfrm>
            <a:off x="3373735" y="3212975"/>
            <a:ext cx="2714625" cy="1951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22043"/>
          <a:stretch>
            <a:fillRect/>
          </a:stretch>
        </p:blipFill>
        <p:spPr bwMode="auto">
          <a:xfrm>
            <a:off x="6169893" y="3212976"/>
            <a:ext cx="2643188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C:\Users\kolesnikova\Desktop\Yana Gamper v otri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6" t="22916" r="7234" b="30820"/>
          <a:stretch>
            <a:fillRect/>
          </a:stretch>
        </p:blipFill>
        <p:spPr bwMode="auto">
          <a:xfrm>
            <a:off x="539552" y="3212976"/>
            <a:ext cx="27146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87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1620" y="-9832"/>
            <a:ext cx="6329943" cy="44267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Разграничение полномочий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744" y="490862"/>
            <a:ext cx="3740921" cy="476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Федеральный уровень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7" y="1412776"/>
            <a:ext cx="8317705" cy="646331"/>
          </a:xfrm>
          <a:prstGeom prst="rect">
            <a:avLst/>
          </a:prstGeom>
          <a:ln w="28575">
            <a:solidFill>
              <a:srgbClr val="004A8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Нормативы – утверждены 8 июля 2014 г.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Изготовление знаков отличия –  образцы утверждены 19 августа 2014 г.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17" y="2223332"/>
            <a:ext cx="6754232" cy="2308324"/>
          </a:xfrm>
          <a:prstGeom prst="rect">
            <a:avLst/>
          </a:prstGeom>
          <a:ln w="28575">
            <a:solidFill>
              <a:srgbClr val="004A8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Внесение изменений в федеральные НПА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созданию и оборудованию малобюджетных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спортивных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пособия по подготовке граждан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Разработка формы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статистического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наблюдения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Утверждение порядка создания центров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тестирования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6880082" y="2223332"/>
            <a:ext cx="249806" cy="2308324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07102" y="3083999"/>
            <a:ext cx="1892305" cy="4924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1 декабря 2014 </a:t>
            </a:r>
          </a:p>
          <a:p>
            <a:pPr algn="ctr"/>
            <a:r>
              <a:rPr lang="ru-RU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18" y="4829619"/>
            <a:ext cx="6754232" cy="369332"/>
          </a:xfrm>
          <a:prstGeom prst="rect">
            <a:avLst/>
          </a:prstGeom>
          <a:ln w="28575">
            <a:solidFill>
              <a:srgbClr val="004A8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Создание общероссийского интернет-портала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07101" y="4752675"/>
            <a:ext cx="1892305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июня 2015 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3" name="Рисунок 3" descr="ГТО_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05667"/>
            <a:ext cx="1452149" cy="14363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Рисунок 2" descr="ГТО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5" y="5429179"/>
            <a:ext cx="1405390" cy="1390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Рисунок 1" descr="ГТО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574" y="5429179"/>
            <a:ext cx="1405390" cy="13901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6636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Скругленный прямоугольник 65"/>
          <p:cNvSpPr/>
          <p:nvPr/>
        </p:nvSpPr>
        <p:spPr>
          <a:xfrm>
            <a:off x="492936" y="4791484"/>
            <a:ext cx="8266800" cy="1553165"/>
          </a:xfrm>
          <a:prstGeom prst="round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054857" y="1844256"/>
            <a:ext cx="2957304" cy="229915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084436" y="824704"/>
            <a:ext cx="2924874" cy="3385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Координационный совет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759736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pic>
        <p:nvPicPr>
          <p:cNvPr id="18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53321" y="2346467"/>
            <a:ext cx="2355398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физической культуры и спорта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6773" y="3271768"/>
            <a:ext cx="18002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Региональный оператор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3312" y="3163810"/>
            <a:ext cx="2627109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База данных Российской Федерации</a:t>
            </a:r>
          </a:p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(интернет-портал)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4008" y="1282834"/>
            <a:ext cx="2481276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образования и науки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008" y="1829850"/>
            <a:ext cx="2481276" cy="5539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здравоохранения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008" y="2371522"/>
            <a:ext cx="2481275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 общественной безопасности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009" y="3156352"/>
            <a:ext cx="2480296" cy="7848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промышленности и предпринимательства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4008" y="3941182"/>
            <a:ext cx="2481276" cy="7848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Министерство территориального развития</a:t>
            </a:r>
            <a:endParaRPr lang="ru-RU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4480549" y="1304718"/>
            <a:ext cx="87065" cy="5102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4480549" y="4216288"/>
            <a:ext cx="100942" cy="5097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2478792" y="4970829"/>
            <a:ext cx="4104456" cy="40011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образования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Двойная стрелка влево/вправо 48"/>
          <p:cNvSpPr/>
          <p:nvPr/>
        </p:nvSpPr>
        <p:spPr>
          <a:xfrm>
            <a:off x="5885445" y="3518755"/>
            <a:ext cx="486755" cy="1231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Двойная стрелка влево/вправо 54"/>
          <p:cNvSpPr/>
          <p:nvPr/>
        </p:nvSpPr>
        <p:spPr>
          <a:xfrm>
            <a:off x="2613886" y="2827465"/>
            <a:ext cx="41074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/>
          <p:cNvSpPr txBox="1"/>
          <p:nvPr/>
        </p:nvSpPr>
        <p:spPr>
          <a:xfrm>
            <a:off x="1103443" y="5661248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Школы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64304" y="5661248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ВУЗы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473859" y="5676636"/>
            <a:ext cx="1368152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Предприятия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024299" y="5692025"/>
            <a:ext cx="1445136" cy="30777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Организации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3699" y="5661248"/>
            <a:ext cx="1296144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ССУЗы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Двойная стрелка влево/вправо 30"/>
          <p:cNvSpPr/>
          <p:nvPr/>
        </p:nvSpPr>
        <p:spPr>
          <a:xfrm rot="19363002">
            <a:off x="2819258" y="4089512"/>
            <a:ext cx="41074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лево/вправо 31"/>
          <p:cNvSpPr/>
          <p:nvPr/>
        </p:nvSpPr>
        <p:spPr>
          <a:xfrm rot="20624558">
            <a:off x="2645926" y="3446467"/>
            <a:ext cx="41074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лево/вправо 32"/>
          <p:cNvSpPr/>
          <p:nvPr/>
        </p:nvSpPr>
        <p:spPr>
          <a:xfrm rot="869793">
            <a:off x="2752066" y="2228054"/>
            <a:ext cx="41074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лево/вправо 33"/>
          <p:cNvSpPr/>
          <p:nvPr/>
        </p:nvSpPr>
        <p:spPr>
          <a:xfrm rot="2237589">
            <a:off x="2914630" y="1749047"/>
            <a:ext cx="410743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195736" y="14318"/>
            <a:ext cx="4387512" cy="4767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Региональный уровень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09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9543" y="1340768"/>
            <a:ext cx="8784976" cy="2459071"/>
          </a:xfrm>
          <a:prstGeom prst="rect">
            <a:avLst/>
          </a:prstGeom>
          <a:ln w="28575">
            <a:solidFill>
              <a:srgbClr val="004A82"/>
            </a:solidFill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Создание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клубов для подготовки граждан к выполнению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испытаний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Обустройство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спортивных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площадок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центров тестирования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Организация и проведение мероприятий по тестированию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1981" y="44624"/>
            <a:ext cx="5184576" cy="51077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Муниципальный уровень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cons.iconarchive.com/icons/double-j-design/ravenna-3d/256/Setting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3166"/>
            <a:ext cx="1438121" cy="14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781250" y="6488668"/>
            <a:ext cx="40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18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5165353" cy="980728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Этапы внедрения комплекса в Пермском крае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736" y="1189608"/>
            <a:ext cx="5616623" cy="1237692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600" u="sng" dirty="0" smtClean="0">
                <a:solidFill>
                  <a:schemeClr val="bg1"/>
                </a:solidFill>
              </a:rPr>
              <a:t> 2014 год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Анализ материальной и нормативной базы</a:t>
            </a:r>
          </a:p>
          <a:p>
            <a:r>
              <a:rPr lang="ru-RU" dirty="0">
                <a:solidFill>
                  <a:schemeClr val="bg1"/>
                </a:solidFill>
              </a:rPr>
              <a:t>Внесение изменений в нормативную базу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Формирование модели взаимодействия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68452" y="2427300"/>
            <a:ext cx="5619907" cy="10801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4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3400" u="sng" dirty="0" smtClean="0"/>
              <a:t>2015 год</a:t>
            </a:r>
          </a:p>
          <a:p>
            <a:pPr marL="0" indent="0">
              <a:buNone/>
            </a:pPr>
            <a:r>
              <a:rPr lang="ru-RU" sz="3200" dirty="0" smtClean="0"/>
              <a:t>Организация и проведение  испытаний «ГТО» среди учащихся образовательных учреждений в отдельных городских округах и муниципальных районах, участвующих в апробации Комплекса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040821" y="3546375"/>
            <a:ext cx="5647539" cy="1299901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0">
            <a:normAutofit fontScale="3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4900" u="sng" dirty="0" smtClean="0">
                <a:solidFill>
                  <a:schemeClr val="bg1"/>
                </a:solidFill>
              </a:rPr>
              <a:t>2016 год</a:t>
            </a:r>
          </a:p>
          <a:p>
            <a:pPr marL="0" indent="0">
              <a:buNone/>
            </a:pPr>
            <a:r>
              <a:rPr lang="ru-RU" sz="4600" dirty="0" smtClean="0">
                <a:solidFill>
                  <a:schemeClr val="bg1"/>
                </a:solidFill>
              </a:rPr>
              <a:t>Организация и проведение  испытаний «ГТО» с участием всех образовательных учреждений края, а также государственных и муниципальных служащих в отдельных </a:t>
            </a:r>
            <a:r>
              <a:rPr lang="ru-RU" sz="4600" dirty="0">
                <a:solidFill>
                  <a:schemeClr val="bg1"/>
                </a:solidFill>
              </a:rPr>
              <a:t>городских округах и муниципальных районах</a:t>
            </a:r>
            <a:r>
              <a:rPr lang="ru-RU" sz="4600" dirty="0" smtClean="0">
                <a:solidFill>
                  <a:schemeClr val="bg1"/>
                </a:solidFill>
              </a:rPr>
              <a:t>, участвующих в апробации Комплекса</a:t>
            </a:r>
            <a:endParaRPr lang="ru-RU" sz="4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1736" y="4817414"/>
            <a:ext cx="5616624" cy="96779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200" dirty="0" smtClean="0"/>
          </a:p>
          <a:p>
            <a:pPr marL="0" indent="0" algn="ctr">
              <a:buFont typeface="Arial" pitchFamily="34" charset="0"/>
              <a:buNone/>
            </a:pPr>
            <a:r>
              <a:rPr lang="ru-RU" sz="2100" u="sng" dirty="0" smtClean="0"/>
              <a:t>2017 год</a:t>
            </a:r>
          </a:p>
          <a:p>
            <a:pPr marL="0" indent="0" algn="ctr">
              <a:buNone/>
            </a:pPr>
            <a:r>
              <a:rPr lang="ru-RU" sz="1800" dirty="0" smtClean="0"/>
              <a:t> </a:t>
            </a:r>
            <a:r>
              <a:rPr lang="ru-RU" sz="1900" dirty="0" smtClean="0"/>
              <a:t>Повсеместное проведение Комплекса «ГТО» для всех категорий населения Пермского края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971600" y="1196753"/>
            <a:ext cx="144016" cy="45884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7596336" y="1530152"/>
            <a:ext cx="144016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68114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  <p:pic>
        <p:nvPicPr>
          <p:cNvPr id="12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1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17578" t="16875" r="66602" b="11377"/>
          <a:stretch>
            <a:fillRect/>
          </a:stretch>
        </p:blipFill>
        <p:spPr bwMode="auto">
          <a:xfrm>
            <a:off x="179511" y="2168563"/>
            <a:ext cx="738231" cy="2677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2" descr="http://school45sport.ucoz.ru/nizkij_start-f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5785"/>
          <a:stretch>
            <a:fillRect/>
          </a:stretch>
        </p:blipFill>
        <p:spPr bwMode="auto">
          <a:xfrm>
            <a:off x="7948743" y="1096834"/>
            <a:ext cx="1012286" cy="899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7" descr="http://img.happy-giraffe.ru/thumbs/650x650/12678/8e7c8f6af65302105d951694d278b3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274" t="18750" r="16340" b="624"/>
          <a:stretch>
            <a:fillRect/>
          </a:stretch>
        </p:blipFill>
        <p:spPr bwMode="auto">
          <a:xfrm>
            <a:off x="7948743" y="5597541"/>
            <a:ext cx="1027120" cy="88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авая фигурная скобка 9"/>
          <p:cNvSpPr/>
          <p:nvPr/>
        </p:nvSpPr>
        <p:spPr>
          <a:xfrm>
            <a:off x="6688360" y="1196753"/>
            <a:ext cx="288032" cy="23106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92280" y="2042345"/>
            <a:ext cx="111562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1 этап</a:t>
            </a:r>
            <a:endParaRPr lang="ru-RU" sz="2800" dirty="0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6677575" y="3539511"/>
            <a:ext cx="279243" cy="122969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98398" y="3892750"/>
            <a:ext cx="111562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этап</a:t>
            </a:r>
            <a:endParaRPr lang="ru-RU" sz="2800" dirty="0"/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677576" y="4817415"/>
            <a:ext cx="279243" cy="96779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8398" y="5039701"/>
            <a:ext cx="1115626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dirty="0" smtClean="0"/>
              <a:t>3 этап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367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696744" cy="54058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004A82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Реализация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3613720" cy="108012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Межшкольные стадионы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Пермь – 3</a:t>
            </a:r>
          </a:p>
          <a:p>
            <a:pPr marL="0" indent="0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Муниципальные районы – 16</a:t>
            </a:r>
          </a:p>
        </p:txBody>
      </p:sp>
      <p:pic>
        <p:nvPicPr>
          <p:cNvPr id="4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28502" y="648866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9897" y="4869159"/>
            <a:ext cx="361372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Студенческий спортивный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клуб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с сентября 2014 года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10 спортивных клубов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6500 студентов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04420" y="4992269"/>
            <a:ext cx="361372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Arial" pitchFamily="34" charset="0"/>
                <a:cs typeface="Arial" pitchFamily="34" charset="0"/>
              </a:rPr>
              <a:t>Школьный спортивный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клуб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153 клуба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29 территорий – 83 тысяч учащихся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420888"/>
            <a:ext cx="360040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Пропаганда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Телевизионная программа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Олимпийская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зарядка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Региональная выставка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«Спорт-стиль жизни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Выпущено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телеэфир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13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образовательных программ по  здоровому образу жизни и олимпийскому воспитанию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http://prm.ru/data/news/199191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63149"/>
            <a:ext cx="1512251" cy="209026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pda.fedpress.ru/sites/fedpress/files/metlikina/news/stad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00" y="912872"/>
            <a:ext cx="1784360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kamasport.ru/fotos/news/199/0_5a8a73ce2af141d4f22c14c016d99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29" y="3374545"/>
            <a:ext cx="1704633" cy="1281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03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-1144687" y="4797152"/>
            <a:ext cx="8072437" cy="863600"/>
          </a:xfrm>
        </p:spPr>
        <p:txBody>
          <a:bodyPr/>
          <a:lstStyle/>
          <a:p>
            <a:pPr algn="r" eaLnBrk="1" hangingPunct="1"/>
            <a:r>
              <a:rPr lang="ru-RU" altLang="ru-RU" sz="3200" dirty="0" smtClean="0"/>
              <a:t>Благодарю за внимание!</a:t>
            </a:r>
          </a:p>
        </p:txBody>
      </p:sp>
      <p:pic>
        <p:nvPicPr>
          <p:cNvPr id="4" name="Picture 14" descr="http://podruzhki.ru/data/group/photo/f_4f0adb35e316d_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556" t="10317" r="5472" b="6976"/>
          <a:stretch>
            <a:fillRect/>
          </a:stretch>
        </p:blipFill>
        <p:spPr bwMode="auto">
          <a:xfrm>
            <a:off x="1521520" y="825798"/>
            <a:ext cx="2740025" cy="1928813"/>
          </a:xfrm>
          <a:prstGeom prst="rect">
            <a:avLst/>
          </a:prstGeom>
          <a:ln>
            <a:solidFill>
              <a:srgbClr val="004A8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6" name="Picture 3" descr="C:\Users\kolesnikova\Desktop\Лыжня Росси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11717" r="25769" b="28024"/>
          <a:stretch>
            <a:fillRect/>
          </a:stretch>
        </p:blipFill>
        <p:spPr bwMode="auto">
          <a:xfrm>
            <a:off x="1547664" y="3021558"/>
            <a:ext cx="2714625" cy="1951037"/>
          </a:xfrm>
          <a:prstGeom prst="rect">
            <a:avLst/>
          </a:prstGeom>
          <a:ln w="9525">
            <a:solidFill>
              <a:srgbClr val="004A8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22043"/>
          <a:stretch>
            <a:fillRect/>
          </a:stretch>
        </p:blipFill>
        <p:spPr bwMode="auto">
          <a:xfrm>
            <a:off x="4629870" y="2996952"/>
            <a:ext cx="2643188" cy="2000250"/>
          </a:xfrm>
          <a:prstGeom prst="rect">
            <a:avLst/>
          </a:prstGeom>
          <a:ln w="9525">
            <a:solidFill>
              <a:srgbClr val="004A8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9" descr="C:\Users\kolesnikova\Desktop\Yana Gamper v otri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6" t="22916" r="7234" b="30820"/>
          <a:stretch>
            <a:fillRect/>
          </a:stretch>
        </p:blipFill>
        <p:spPr bwMode="auto">
          <a:xfrm>
            <a:off x="4645522" y="810022"/>
            <a:ext cx="2714625" cy="2000250"/>
          </a:xfrm>
          <a:prstGeom prst="rect">
            <a:avLst/>
          </a:prstGeom>
          <a:ln w="9525">
            <a:solidFill>
              <a:srgbClr val="004A8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470" y="944518"/>
            <a:ext cx="8604448" cy="5761360"/>
          </a:xfrm>
          <a:blipFill>
            <a:blip r:embed="rId2" cstate="print"/>
            <a:tile tx="0" ty="0" sx="100000" sy="100000" flip="none" algn="tl"/>
          </a:blipFill>
          <a:ln>
            <a:solidFill>
              <a:srgbClr val="004A8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</a:rPr>
              <a:t>Указ Президента Российской Федерации от 24 марта 2014 г. № 172 «О Всероссийском физкультурно-спортивном комплексе «Готов к труду и обороне» (ГТО)» 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Постановление Правительства Российской Федерации от 11 июня 2014 г. № 540 «Об утверждении Положения о Всероссийском физкультурно-спортивном комплексе «Готов к труду и обороне» (ГТО)» 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Распоряжение Правительства Российской Федерации от 30 июня 2014 г. № 1165-р «Об утверждении плана мероприятий по поэтапному внедрению Всероссийского физкультурно-спортивного комплекса «Готов к труду и обороне»</a:t>
            </a:r>
          </a:p>
          <a:p>
            <a:pPr marL="457200" indent="-457200" algn="just">
              <a:buFont typeface="+mj-lt"/>
              <a:buAutoNum type="arabicPeriod"/>
            </a:pPr>
            <a:endParaRPr lang="ru-RU" sz="1400" b="1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Указ Губернатора Пермского края  от 22 мая 2014 г. № 87 «Об определении исполнительных органов государственной власти Пермского края, ответственных за поэтапное 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внедрение Всероссийского физкультурно-спортивного комплекса «Готов к труду и обороне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» (ГТО) в образовательных организациях, расположенных на территории Пермского края, и за координацию деятельности по поэтапному  внедрению ВФСК «Готов 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к труду и обороне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» (ГТО) в Пермском крае»</a:t>
            </a:r>
          </a:p>
          <a:p>
            <a:pPr marL="457200" indent="-457200" algn="just">
              <a:buFont typeface="+mj-lt"/>
              <a:buAutoNum type="arabicPeriod"/>
            </a:pPr>
            <a:endParaRPr lang="en-US" sz="1400" b="1" dirty="0" smtClean="0">
              <a:solidFill>
                <a:schemeClr val="tx1"/>
              </a:solidFill>
              <a:latin typeface="Century Gothic" pitchFamily="34" charset="0"/>
              <a:cs typeface="Arial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Распоряжение губернатора Пермского края от 30</a:t>
            </a:r>
            <a:r>
              <a:rPr lang="ru-RU" sz="1400" b="1" dirty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latin typeface="Century Gothic" pitchFamily="34" charset="0"/>
                <a:cs typeface="Arial" pitchFamily="34" charset="0"/>
              </a:rPr>
              <a:t>июля 2014 года № 157-р «Об утверждении Плана мероприятий по поэтапному введению ВФСК ГТО в Пермском крае»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0"/>
            <a:ext cx="3672408" cy="692696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Нормативная база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116632"/>
            <a:ext cx="1164101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4" descr="http://podruzhki.ru/data/group/photo/f_4f0adb35e316d_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556" t="10317" r="5472" b="6976"/>
          <a:stretch>
            <a:fillRect/>
          </a:stretch>
        </p:blipFill>
        <p:spPr bwMode="auto">
          <a:xfrm>
            <a:off x="848927" y="3861048"/>
            <a:ext cx="2557321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19872" y="1628800"/>
            <a:ext cx="4896544" cy="129266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4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cs typeface="Arial" pitchFamily="34" charset="0"/>
              </a:rPr>
              <a:t>Мониторинг физической подготовленности и укрепление здоровья граждан</a:t>
            </a:r>
            <a:endParaRPr lang="ru-RU" sz="2000" b="1" dirty="0">
              <a:solidFill>
                <a:srgbClr val="004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cs typeface="Arial" pitchFamily="34" charset="0"/>
            </a:endParaRPr>
          </a:p>
          <a:p>
            <a:endParaRPr lang="ru-RU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" name="Picture 2" descr="C:\Users\Дмитрий\Desktop\Безымянны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17" y="922530"/>
            <a:ext cx="2482959" cy="18411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&amp;Bcy;&amp;rcy;&amp;yacy;&amp;ncy;&amp;scy;&amp;kcy; &amp;acy;&amp;fcy;&amp;icy;&amp;shcy;&amp;acy; - &amp;pcy;&amp;rcy;&amp;ocy;&amp;scy;&amp;mcy;&amp;ocy;&amp;tcy;&amp;rcy; &amp;acy;&amp;ncy;&amp;ocy;&amp;ncy;&amp;scy;&amp;acy; &amp;Kcy;&amp;rcy;&amp;ocy;&amp;scy;&amp;scy; &amp;Mcy;&amp;ocy;&amp;yacy; &amp;rcy;&amp;iecy;&amp;kcy;&amp;lcy;&amp;acy;&amp;mcy;&amp;acy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8" t="3242" r="2357" b="6068"/>
          <a:stretch/>
        </p:blipFill>
        <p:spPr bwMode="auto">
          <a:xfrm>
            <a:off x="5528568" y="3757786"/>
            <a:ext cx="2499816" cy="20474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3351" y="293290"/>
            <a:ext cx="3250284" cy="613053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Принципы «4Д»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4407" y="1277449"/>
            <a:ext cx="2592288" cy="430887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1.Добровольность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4407" y="1997485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2. Доступность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4407" y="2666268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3. Доступ врача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4407" y="3370190"/>
            <a:ext cx="2592288" cy="430887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4. Для здоровья</a:t>
            </a:r>
            <a:endParaRPr lang="ru-RU" sz="22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92606" y="1268804"/>
            <a:ext cx="144016" cy="40324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236296" y="1215070"/>
            <a:ext cx="144016" cy="4086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336640" y="2453638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348493" y="3108041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4333551" y="1709453"/>
            <a:ext cx="1" cy="2126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032" y="9012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school45sport.ucoz.ru/nizkij_start-foto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15785"/>
          <a:stretch>
            <a:fillRect/>
          </a:stretch>
        </p:blipFill>
        <p:spPr bwMode="auto">
          <a:xfrm>
            <a:off x="7478749" y="1305039"/>
            <a:ext cx="1538526" cy="136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7" descr="http://img.happy-giraffe.ru/thumbs/650x650/12678/8e7c8f6af65302105d951694d278b30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10274" t="18750" r="16340" b="624"/>
          <a:stretch>
            <a:fillRect/>
          </a:stretch>
        </p:blipFill>
        <p:spPr bwMode="auto">
          <a:xfrm>
            <a:off x="7467476" y="3487717"/>
            <a:ext cx="1561071" cy="1342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7" cstate="print"/>
          <a:srcRect l="17578" t="16875" r="66602" b="11377"/>
          <a:stretch>
            <a:fillRect/>
          </a:stretch>
        </p:blipFill>
        <p:spPr bwMode="auto">
          <a:xfrm>
            <a:off x="179512" y="1183334"/>
            <a:ext cx="1005432" cy="3646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&amp;Gcy;&amp;ocy;&amp;scy;&amp;tcy;&amp;icy;&amp;ncy;&amp;icy;&amp;tscy;&amp;acy; &quot;&amp;Acy;&amp;tcy;&amp;ocy;&amp;mcy;&amp;mcy;&amp;acy;&amp;shcy;&quot; - &amp;Ncy;&amp;ocy;&amp;vcy;&amp;ocy;&amp;scy;&amp;tcy;&amp;i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430542"/>
            <a:ext cx="2462846" cy="163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99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62000" y="898501"/>
            <a:ext cx="7543800" cy="5554835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- 2 классы (6 - 8 лет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- 4 классы (9 - 10 лет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III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- 6 классы (11 - 12 лет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IV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- 9 классы (13 - 15 лет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- 11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классы</a:t>
            </a:r>
            <a:r>
              <a:rPr lang="en-US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СПО (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16 - 17 лет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 ступень: 18 - 29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 ступень: 30 - 39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VIII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ступень: 40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- 49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IX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59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69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sz="23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XI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ступень: </a:t>
            </a:r>
            <a:r>
              <a:rPr lang="ru-RU" sz="2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70 </a:t>
            </a:r>
            <a:r>
              <a:rPr lang="ru-RU" sz="2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 и старше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29060"/>
            <a:ext cx="6930528" cy="769441"/>
          </a:xfrm>
          <a:prstGeom prst="rect">
            <a:avLst/>
          </a:prstGeom>
          <a:solidFill>
            <a:schemeClr val="bg2">
              <a:lumMod val="50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Ступени </a:t>
            </a:r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Всероссийского физкультурно-спортивного комплекса «Готов к труду и обороне</a:t>
            </a:r>
            <a:r>
              <a:rPr lang="ru-RU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6309320"/>
            <a:ext cx="4608512" cy="400110"/>
          </a:xfrm>
          <a:prstGeom prst="rect">
            <a:avLst/>
          </a:prstGeom>
          <a:noFill/>
          <a:ln w="19050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4A82"/>
                </a:solidFill>
                <a:latin typeface="Arial" pitchFamily="34" charset="0"/>
                <a:cs typeface="Arial" pitchFamily="34" charset="0"/>
              </a:rPr>
              <a:t>От 6 до 70 лет и старше</a:t>
            </a:r>
            <a:endParaRPr lang="en-GB" sz="2000" b="1" dirty="0">
              <a:solidFill>
                <a:srgbClr val="004A8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hub.coe.int/image/image_gallery?uuid=02aa540d-270c-4a6f-acdd-07eac21541eb&amp;groupId=10227&amp;t=13600760532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756242"/>
            <a:ext cx="3500389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трелка вниз 5"/>
          <p:cNvSpPr/>
          <p:nvPr/>
        </p:nvSpPr>
        <p:spPr>
          <a:xfrm>
            <a:off x="323528" y="1268760"/>
            <a:ext cx="144016" cy="489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8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397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57625" y="980728"/>
            <a:ext cx="1656184" cy="715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«ГТО»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novostink.ru/uploads/posts/2014-02/1392978157_1361866713_64269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22909"/>
            <a:ext cx="2261459" cy="131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7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1114" y="3778589"/>
            <a:ext cx="248822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</a:t>
            </a:r>
            <a:r>
              <a:rPr lang="ru-RU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испытаний (тесты) и </a:t>
            </a:r>
            <a:r>
              <a:rPr lang="ru-RU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нормативы</a:t>
            </a:r>
            <a:endParaRPr lang="ru-RU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5816" y="3778589"/>
            <a:ext cx="3096344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</a:t>
            </a:r>
            <a:r>
              <a:rPr lang="ru-RU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оценке уровня знаний и умений в области физической культуры и </a:t>
            </a:r>
            <a:r>
              <a:rPr lang="ru-RU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спорта</a:t>
            </a:r>
            <a:endParaRPr lang="ru-RU" dirty="0">
              <a:solidFill>
                <a:srgbClr val="004A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>
            <a:stCxn id="10" idx="2"/>
            <a:endCxn id="4" idx="0"/>
          </p:cNvCxnSpPr>
          <p:nvPr/>
        </p:nvCxnSpPr>
        <p:spPr>
          <a:xfrm flipH="1">
            <a:off x="1455225" y="1695817"/>
            <a:ext cx="2630492" cy="20827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0" idx="2"/>
          </p:cNvCxnSpPr>
          <p:nvPr/>
        </p:nvCxnSpPr>
        <p:spPr>
          <a:xfrm>
            <a:off x="4085717" y="1695817"/>
            <a:ext cx="54234" cy="2089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250041" y="3784930"/>
            <a:ext cx="2797158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рекомендации </a:t>
            </a:r>
            <a:r>
              <a:rPr lang="ru-RU" dirty="0">
                <a:solidFill>
                  <a:srgbClr val="004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недельному двигательному режиму</a:t>
            </a:r>
          </a:p>
        </p:txBody>
      </p:sp>
      <p:cxnSp>
        <p:nvCxnSpPr>
          <p:cNvPr id="31" name="Прямая со стрелкой 30"/>
          <p:cNvCxnSpPr>
            <a:stCxn id="10" idx="2"/>
            <a:endCxn id="30" idx="0"/>
          </p:cNvCxnSpPr>
          <p:nvPr/>
        </p:nvCxnSpPr>
        <p:spPr>
          <a:xfrm>
            <a:off x="4085717" y="1695817"/>
            <a:ext cx="3562903" cy="208911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31227" y="116632"/>
            <a:ext cx="5763472" cy="71508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 комплекса «ГТО»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0979" y="5315639"/>
            <a:ext cx="889622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u="sng" dirty="0" smtClean="0">
                <a:cs typeface="Arial" panose="020B0604020202020204" pitchFamily="34" charset="0"/>
              </a:rPr>
              <a:t>Утверждено </a:t>
            </a:r>
            <a:r>
              <a:rPr lang="ru-RU" sz="1600" b="1" u="sng" dirty="0">
                <a:cs typeface="Arial" panose="020B0604020202020204" pitchFamily="34" charset="0"/>
              </a:rPr>
              <a:t>приказом Министерства спорта Российской Федерации от 08 июля 2014 г. № </a:t>
            </a:r>
            <a:r>
              <a:rPr lang="ru-RU" sz="1600" b="1" u="sng" dirty="0" smtClean="0">
                <a:cs typeface="Arial" panose="020B0604020202020204" pitchFamily="34" charset="0"/>
              </a:rPr>
              <a:t>575</a:t>
            </a:r>
            <a:endParaRPr lang="ru-RU" dirty="0"/>
          </a:p>
        </p:txBody>
      </p:sp>
      <p:pic>
        <p:nvPicPr>
          <p:cNvPr id="2050" name="Picture 2" descr="&amp;Ocy;&amp;tcy;&amp;kcy;&amp;rcy;&amp;ycy;&amp;tcy;&amp;icy;&amp;iecy; &amp;scy;&amp;ocy;&amp;rcy;&amp;iecy;&amp;vcy;&amp;ncy;&amp;ocy;&amp;vcy;&amp;acy;&amp;ncy;&amp;icy;&amp;jcy; &amp;Bcy;&amp;Ucy;&amp;Dcy;&amp;SOFTcy; &amp;Gcy;&amp;Ocy;&amp;Tcy;&amp;Ocy;&amp;Vcy; &amp;Kcy; &amp;Tcy;&amp;Rcy;&amp;Ucy;&amp;Dcy;&amp;Ucy; &amp;Icy; &amp;Ocy;&amp;Bcy;&amp;Ocy;&amp;Rcy;&amp;Ocy;&amp;Ncy;&amp;IEcy; &amp;Fcy;&amp;ocy;&amp;tcy;&amp;ocy;&amp;khcy;&amp;rcy;&amp;ocy;&amp;ncy;&amp;icy;&amp;kcy;&amp;icy; &amp;CHcy;&amp;iecy;&amp;lcy;&amp;yacy;&amp;bcy;&amp;icy;&amp;ncy;&amp;scy;&amp;kcy;&amp;acy;. LentaChe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7" b="8154"/>
          <a:stretch/>
        </p:blipFill>
        <p:spPr bwMode="auto">
          <a:xfrm>
            <a:off x="197468" y="1154152"/>
            <a:ext cx="2082471" cy="1553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974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6174968" y="4189046"/>
            <a:ext cx="2915816" cy="237238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6505" y="1331459"/>
            <a:ext cx="2549751" cy="2241557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3886" y="736103"/>
            <a:ext cx="5040560" cy="546553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Челночный бег 3х10 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Бег 30, 60, 100 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Бег 1000; 1500; 2000; 2500; 3000 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/>
              <a:t>Смешанное передвижение</a:t>
            </a:r>
            <a:endParaRPr lang="ru-RU" altLang="ru-RU" sz="1400" b="1" dirty="0" smtClean="0"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Прыжок в длину с места, прыжок в длину с разбега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Подтягивания, рывок гири, отжимания, поднятие туловища из положения лежа на спине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Наклон вперед из положения стоя на полу или гимнастической скамье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Метание спортивного снаряда в цель и на дальность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Плавание 10, 15, 25, 50 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Бег на лыжах, кросс по пересеченной местности 1, 2, 3, 5 км.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Стрельба из положения сидя и положения стоя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altLang="ru-RU" sz="1400" b="1" dirty="0" smtClean="0">
                <a:cs typeface="Arial" pitchFamily="34" charset="0"/>
              </a:rPr>
              <a:t>Туристский поход</a:t>
            </a:r>
          </a:p>
          <a:p>
            <a:endParaRPr lang="en-GB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7578" t="16875" r="66602" b="11377"/>
          <a:stretch>
            <a:fillRect/>
          </a:stretch>
        </p:blipFill>
        <p:spPr bwMode="auto">
          <a:xfrm>
            <a:off x="0" y="1546447"/>
            <a:ext cx="955759" cy="3466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218050"/>
            <a:ext cx="5786437" cy="51117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Испытания (тесты) Комплекса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79932" y="1532025"/>
            <a:ext cx="21957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Скорость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63513" y="2047942"/>
            <a:ext cx="21957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Выносливость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3513" y="2519395"/>
            <a:ext cx="21957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Сила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63513" y="3000567"/>
            <a:ext cx="2195736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Гибкость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940152" y="1196752"/>
            <a:ext cx="72008" cy="4823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flipH="1">
            <a:off x="7554940" y="3586588"/>
            <a:ext cx="156368" cy="15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46983" y="4509120"/>
            <a:ext cx="258258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Скоростно-силовые возможности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41985" y="5193351"/>
            <a:ext cx="259258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Координационные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способности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32795" y="5931472"/>
            <a:ext cx="2600162" cy="33855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Прикладные навыки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2722" y="999645"/>
            <a:ext cx="1404436" cy="52322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Обязательные испытания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341" y="3881269"/>
            <a:ext cx="2039498" cy="307777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Испытания по выбору</a:t>
            </a:r>
          </a:p>
        </p:txBody>
      </p:sp>
      <p:pic>
        <p:nvPicPr>
          <p:cNvPr id="21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27069" y="6248764"/>
            <a:ext cx="5347899" cy="276999"/>
          </a:xfrm>
          <a:prstGeom prst="rect">
            <a:avLst/>
          </a:prstGeom>
          <a:noFill/>
          <a:ln>
            <a:solidFill>
              <a:srgbClr val="004A82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4A82"/>
                </a:solidFill>
              </a:rPr>
              <a:t>* Испытания и нормативы отличаются </a:t>
            </a:r>
            <a:r>
              <a:rPr lang="ru-RU" sz="1200" b="1" dirty="0">
                <a:solidFill>
                  <a:srgbClr val="004A82"/>
                </a:solidFill>
              </a:rPr>
              <a:t>для различных возрастных групп</a:t>
            </a:r>
          </a:p>
        </p:txBody>
      </p:sp>
      <p:pic>
        <p:nvPicPr>
          <p:cNvPr id="24" name="Picture 2" descr="http://school45sport.ucoz.ru/nizkij_start-f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r="15785"/>
          <a:stretch>
            <a:fillRect/>
          </a:stretch>
        </p:blipFill>
        <p:spPr bwMode="auto">
          <a:xfrm>
            <a:off x="-21272" y="2342753"/>
            <a:ext cx="1054173" cy="93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7" descr="http://img.happy-giraffe.ru/thumbs/650x650/12678/8e7c8f6af65302105d951694d278b30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l="10274" t="18750" r="16340" b="624"/>
          <a:stretch>
            <a:fillRect/>
          </a:stretch>
        </p:blipFill>
        <p:spPr bwMode="auto">
          <a:xfrm>
            <a:off x="0" y="4228897"/>
            <a:ext cx="911953" cy="784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050" y="171808"/>
            <a:ext cx="8776456" cy="4788007"/>
          </a:xfrm>
        </p:spPr>
        <p:txBody>
          <a:bodyPr>
            <a:normAutofit/>
          </a:bodyPr>
          <a:lstStyle/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Подготовка граждан к выполнению испытаний</a:t>
            </a:r>
          </a:p>
          <a:p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гражданами допуска врача</a:t>
            </a:r>
          </a:p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испытаний </a:t>
            </a:r>
          </a:p>
          <a:p>
            <a:pPr lvl="2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Проведение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общей разминки</a:t>
            </a:r>
          </a:p>
          <a:p>
            <a:pPr lvl="2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обязательных испытаний </a:t>
            </a:r>
          </a:p>
          <a:p>
            <a:pPr lvl="2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Выполнение испытаний по выбору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Награждение</a:t>
            </a:r>
          </a:p>
        </p:txBody>
      </p:sp>
      <p:pic>
        <p:nvPicPr>
          <p:cNvPr id="5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авая фигурная скобка 1"/>
          <p:cNvSpPr/>
          <p:nvPr/>
        </p:nvSpPr>
        <p:spPr>
          <a:xfrm>
            <a:off x="5121178" y="2348880"/>
            <a:ext cx="360040" cy="8396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613688" y="2768714"/>
            <a:ext cx="3312368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и виды испытаний для получения знака отличия ступени «ГТО» определены государственными требованиями, утвержденными  приказом Министерства спорта Российской Федерации 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 08 июля 2014 г. № 575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0375" y="0"/>
            <a:ext cx="6487889" cy="83497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004A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94319"/>
            <a:ext cx="628268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Технология проведения тестирования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6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8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0" descr="data:image/jpeg;base64,/9j/4AAQSkZJRgABAQAAAQABAAD/2wCEAAkGBxQQEBUUEhQUFRQUFBQUFBQVFBQUFBUVFRQWFxQUFBQYHCggGBolHBQVITEhJSkrLy4uFx8zODMsNygtLisBCgoKDg0OGhAQGiwkHBwsLCwsLCwsLCwsLCwsLCwsLCwsLCwsLCwsLCwsLCwsLCwsLCwsLCwsLCwsLCwsLDcsLP/AABEIAOsA1wMBIgACEQEDEQH/xAAcAAACAgMBAQAAAAAAAAAAAAAABQEEAgMGBwj/xABAEAABAwIDBQYDBQYEBwAAAAABAAIDESEEEjEFQVFhcQYTIoGRoTKxwUJSYtHwFCNygpLhFTNDogc0U3ODsvH/xAAYAQADAQEAAAAAAAAAAAAAAAAAAQIDBP/EACERAQEAAgEEAwEBAAAAAAAAAAABAhEDEiExQRMyUWEE/9oADAMBAAIRAxEAPwD3FCEIAQhCAEIQgBCEIAQhCAEIQgIUoS+fazAaN8R5aeu9K2Q5LfBghK2bSdwHur8E4eKjzHBEylFxsbUIQmQQhCAEIQgBCEIAQhCAEIQgBCEIAQhCAEIUICUKFKAFDnAarme0m1nMk7tpoAATTUk/RK24yup/Xms7ySXTbHhtm3bHEM+83+oKpjtrMi/EeDSPcrlH4to4dVQlx96FL5V4/wCfZ7j9rPlFPhbwH1O9Von0VFmLascTiqNNDuWeWXtpOPXZ0ED7BXIJS01CSQ4igaOiZxyJ41nlD+KQOFQs0qw0+U8jqmgNVvLtz2aShCEyCEIQAhCEBClCEAIQhACEIQAhCEBClQpQEKUIQHMdsNlufSVgqWijwNabnUXCYrFFgPAXJ3L2JLsfsaGVrs0THOIOrRc0tVZZ8XVdt+Pn6ZqvHmdoo97vOhoFamxzXtDmkHmFR7Qw/so/Z3QuD8Q57mOAaBVrcrm0rUUq010ulvZrs7i5IZJ4mudCxtab3OBo4Mb9pzaOrThxss7xa8NcOfd7nUeMWQx2Z7GDjU9G3+dFzbJXn4alW9lBzXuc+1qCvDU/RRY6rlHbYTF5pOTR7lPoMRVcVsmffxNf17LoMLOjGsM46aJ9leweJy2Ony/skmEmV5r1tK58sT6qlK8Nii22o4cOiZMcCKjRay7Y2aSpQhMghCEAIQoQEoQhAChShAChShAQpQhACELlu1XbaHBVY2kkw1aHUZHXTvX7jp4QC64sAaoDqVyfaGWFocyTGYeOtaiVzM9+AJ+hXmW1u1WLxri0veR/0owWtAPGMEW/7jieSXjs/PIPgDQaWzOI4f6YA90jMO0GJhdiMI1uIjkGGjnJkBe4Oc64qQ2guKfOic9nOyOIxEMboNod20jMWw4ierc1y10bXhrSDXQDmuTPZqSN9AGVId4crzUD4vt3FwqUmxpYXZmh7HC4MbiKfwsdQ+hRZs5dPojZWyxDGGvPeOAH7x4Dnnm55uT1XN/8SNguniEsIGeMOz7iY9fa/quJ7Of8RMThxSZwmY2gcHkiRo45iMw88w6ar1XYm3IMfETE7MKUfG6mduYaObwN7ioNDQlKyWaEyuN28jwL8oDRu9zxTnAzfNUe1OyTgcVkHwPq6M/hrcHmNPTipwT6rms07pdzbqsLKmcMtlz2FksmUcicqLDhjlbwWIyuodD7HilMEnNXGlXKyyh+hU8BiKjKdRpzCuLaXbCzQQhCZBCEIAQhCAhShCAEIQgBCxe8NuSAOZolu2duRYbDySlzXZG1DA4Ve42Ywc3OIHmgOe7f9rDhgYIDSVzQXvFzE12gaN8jt3AXO6vAbI2A7FuzVIjBPir4nuqcxYToK1q+5JrTeTGzMM/G4h3eOzZnF8zxbMa/vCN7QSQxt7Brvuheg4DERMzMJa0x0BaNGiwjoaUFWuZRvMJAo/YYcGY2ZCG/F4QzLuaA5rr1Jdrra5TfAYmJ8ebK5t8mV48YNAQHCppqNePNNWEOAIoQRUEXFCNQVSZCSaZGGMmpp4aUJIAaDe4bwqmRHJgwcUWZjVzHOpXc5wpcEaVNP4RYprLs6OQEUFqAil60BFR0I9UvwW1Yv8SfADRzYmsaKGmYVeWg8coB8k6ezI7wtNyXOcTa7gCPrTkjWlXK153tns62QudCQ4MNMzahzX1IcASKAC28jXRcvg8fNs+cSROLXsqbDwuaPi8HC3ij8xSgI9tZs9jS4tF3UzEuc6tK0HiJoPEbDiuG7b7AGXO3w3FDYUI+EjmD6ioQUrHb/beHacMAjbSRrj3gN8rst2tO9pqDW1bWqFhg209FwPZvAU2hYZWujeSNzXsc0OaOXiBHJwXosLQFz5+XZxfXsYROVmKU8KqvDILUVjvdElUyw7jwTOJ1kngemULlUZZLTHkGo1CcYeYPFfUcElC34abIa+vRXLpnlNnCFi11RUb1ktGQQhCAEIQgBQpQgBUNpY/u7D4vl/dW8RKGNLjoASuSdOXOLibk1UZ5aaYY7qcViC67iSea4PtrtINMba6Z5XDj3baNB/meD/Ku2xDA4akH9blwnaTsjiZJ2yRlkjPC1za5XAF4zGhsRTnW2ixnl0WTpunUdiNm93DU/E45SeOSrSeVXd67+ZdFLs6N7sxBzWoQ54pSl20PhPhFxwSvZEcowzAwNDyy4fUEOJBJ0OmZ5oRc0VvAHE94O9AyZfwWNBS4u4k13ALocZlDGGNDWigAoBrbqdVReO6dXxvcfCGgj4ak1AtWiYLCYCl9yYc9s7BxDaGJkDQXtihNRd2ZxmD6DiWtYP8A6nNTIWlpIaRdpG6upvYrk+yu0HS4/EAtIzjUatbEXNbnPF1a7t1KgLtY2BosKanzNyU6SSufx+zZHOJc/M3M91CSbHMWMyG1iWnNr4aaLoCUo2xtRkNnB5sCS1tQ0HNdx3DwG5SDzLD4butoEAWcxxBP4S2vq0s/pXQB10rxUrTjWlpBtI2xrcCjh1GT2V9j7VXPyeXbw/VcY6i3Nea3S9sl/NWGvqpaWGMEt04w01lzkMnNMcLMqjPKH8ci3NclccqvxSqmNMsFicpodD7JkkQKvYHFfZd5H6K8b6RlPa+pQhWhClCEBClCEAp7Sz5If4nAelT9AuQfi6LqO17KwA8Hj5FeeTyELn5fs6uCTpMn7QutsGMcdxp5fmkcUulfvAH9eivxT0Uzw3v46DBYwpmMYzQuaDaxIBvWnyPouSwuJ8VOScYANldR1fhOhIsaZmmmoPDkrwy9MeXj7bPFi4VCyqoW7kacPh2s+EUqtyFFUBDkt2nCxzTna11PvNB0rx6lbtqQveykbg01Fy57bb6Fl6/q6TTl8WYSOLqtJqS5wND9rwhsdiBzykoJwm2pwzGxl27w3+88tY0f+/omrHWXnXbja+bEtDL0e2Xnb/KHI0Lnf+Tku8wU+ZteIr6rDl8uvgvbSyw3VyJyX5lbjcs21bS69Vdwz1TpZZMcmmnUeIVuCcpNDKmET1crOw4ilqt7SlUbyrzJEbRo8wOJzCh1Hura59j00wmLrZ2vHitMcvVZ5Y+1xCEK0IUoQgK+Pwoljcw79DwI0K872xsd8TvE08juPQr0xaMbK1kbnPALQLg3ryUZYStMM7i8glhpqojxdLOB6gVB8tyu7YmLnktDW1OgHhHIBJ5JZho1p9fzWG9OyXfk0glGoOnUJ12dlAeSTehAHE2J9BT1B0XLbOilkdR5AH4RT3Ka7O7FMilMsOInY59DIxzu9jeRo5wd4qjc4OBG4hLCzq2XL9dT2fPhme9xjlaAH0y948gEVzZqt0u3wg0FNU6kkDRVxAA3kgAeZS+CKRtBmDxxPhcPLQ/7fPVb5S4toQ4c20JFP1zXTMo4rjVhsrSaBwJoDQEGx0PRUdo4iVrmiJmYEGpIJaLi1Qag67qcwtOFiEVDQggOa1urQDS9TQ1IY2orbcjEbS1yskeRuaw0/qNG/wC5PadM8FjHujrKAHg0s1zQdKENd4uOoBtpShPCdv8AtQ2GIgUdmq0cHu3i32RTxHfTKN5FXtZ20GHb3fdygXa1oY9rf5pJA2o/C0UtfMF5hLnxEhllJOY1AJrQbmjcAAAKCmm5K5RWOFrDBQulkMrySS6tTqSbkr0DYU/gb0ouVhZ8wnmyZKVHA/NYZ3brwmnTucrEBrRVIjUK1C5Q0q80WWkGhssq1WDjdNK1h38UwikvyCVMbWl1ciNDSqe00ybOrUMnFLsMFaY5G06MYpFcjelUTlZjenEU2w+LLeY4IVBkiFcyqemOkQhC2YhJO1stIAPvOHoAf7J2lXaPCGSE01ac3lS/65KcvCsPtHnT2VWccQW10dFk1q53Ta2YYAFMo50oNkCchSqdz9k6tNk4rn2Y64CsPx2gCJkdxX8RispssO+c4cilE2JvdZ4jF0a2nBXLs7h4WMdhIZI3Mka1wdqCKgryDtLsAYSSjKmN1XMrcih8TCd9PkQvSTi1y3bOQOiZXXOaeYv8kWi4acbEdfJM8A+/UfVKo9CrmCNCOhSpSOwwLqhW2pXs19gmTVDRchKycarTE5bQbDqmlmw0cB0Vo6qoW+IdFccNCglyME9FYYxVcO5X2EJxOXZmwLexyr5vzWyNyqMq3h9ULWbITDsUIQuhzhCEIDmtu7CF5IxbVzeHEjlyXPZF6DiJgxjnHRoJ9F5Rtd7nyukDiHOqTQkDlbSix5JI34t5GEjFpyXSZm1Zm6hrx/SfUW9lv/xtv2mPb5V9wsq2kMjDUhE/hSs7cZuLv6HfksTi5JfgaerreyjTSW+198lVbELXN/zGg00N/qq2z9mixkJdy0HoE0lwsQbQMb6BVJSuW+0c/jgIrukbTkP7rkdtsdOagmg0rv5rr9p4KIizWg8glWOhDbDRPFflwPduY/I4XNPPomMcfjpyVjFRB07BwJPsVY/Z6SeSKjS3gHUb6ptHLVLsNF4B5qzH4eilZjG4LdE7UeYVWF9VuidQ3QmthkqQb8EwilGW6XvHvot7TVvumWl2N62slNUuw8luquvi8NkJsXcPLW6ttck8TyLK1HPcJyosNmtqELDCygqFbN2aEIXQwCEIQC/b/wDy0nT6heX4xxr6r1vFQ94xzT9oEeoXme1MA6J5a4X/AFcLHlnfbo4LNWEoVhsVdyybDe6sggLNrY0xYIV0TKKEAJcNpsrRtXEahoLqdSLLd/iNPia9o4lpp6hRuDVW3GiiV9lX/a2uFQQehVXE4oAagBFrTGIxD6pNtFzqWA9VW2p2jjj4uOnhFb9dFqayWfXwtO4XPruTnZZbsxrpMSSdGigp1umuMZRx6LPZWGDZiANGge5VnaUNHhJLXh2WHRWHM0WcMVKcFnihQjySNry0PuFvdXX1RNHavRbcNexTJLRmFFvwovRaGNyOpu3K1T7XqgNQs48re6v4ea6pilepKzgdr1TRkZviroqbnEErfDLZZOAITZjDYkhQqrmkGiEB6qhCF1uRClCEBCqbR2cydtHi40cNR5q4q20cR3UTnbwLdTYJU5vfZ532hwhw8mSMiQ76Wy8nc+iVxbMfIazOoPuN083alM8TNVxJuTclYiRc1m3ZuyabsHGyMANaAOQTWEhzS2gSRjrq/hpaJS6Fmy/auxo31IGV3Ftj7Lm8VsOh8RLupJC7XFvCXTytAvpzS/rXC3Th9tYBgiIAvan68k7wbQI/JVNtSh48IAbUAcyTcq63QAcFPs7FbZI/evPMD9eqt7TiuCtOzBTMfxFWpzmp1QXsQiwVbaliD6qyTQgLDHR5ozxTUyc6rPRRGFpgl/djorDChHhYe2oFNVnhzYhaWS1WxrvVMJaywWOGd8XUqWu+Z+awYaSu5gH6ITW/PQLYyRaZAorRNDfLIhVZHKUyevIQhdTkCEIQEKltqLPh3ga0r6X+ivKCinLqvLJwURBdXtbs4al0Vwfs7x04rnZICwkOBBGoIouayzy6plMvDVlW6N2UVJA6rBzgBdVMTI5wIFhxOvlwUrjVi9txhxY0l7hqG6Dq7T0qlc+ab4rNJs0fU71js7Z5zPcRSrrdBYfJMe78XIKW0snYn2sy8bR94ewJ+itt+ijaMJL2Hg7+31VtsCNFb2acE2jOrj81tI8Xus446CnNZBtT0T0jbRiPib6LKuoRiWVAPAoLbo0qVTwLbOZwPsbqzAbUO6y1UIeHeRVhzaO6pnQDQjgVvaaFV5Y+C3sOYc0kpjOvW6xe7943mCP16IiFjXitM58bDzp6hIrFyRBKiVvzCH2VsqxeKoQhMnryFCF0uVKhClAQpQhAQtGKwbJRR7Q75joRcKwhAK27Aw4v3dernH6qTsDDn/T/ANz6elUzQl0z8V1X9UItjQN0iZ5ivzWWI2VDJ8UbdKWGU06hXUI1C6qRzdlMM4/CR0cfW6WydjjU5ZG03VBB86LrkJdEVOTKe3ET9kpRpkd0ND7gJZiNhzR6xu6gZh6iq9KQl8cVOWvKZcE8Vq0ivIrU7Dk0tcL1pYuiadQD5BT8avmv48kODqfmFZZs9z9GuPQE/JeoNwzBoxo6NC2BHxC89eeYbs1M/wCwRzdRvsbpjh+x7/tPYOlT+S7NQnOOJvLk5J/Y47pBX+E/mlO0eyczbhodQ1q019tV6IhF48SnLlHlksBbYgg7wRQhapWr1HFYNkoo9od1Fx0OoXK7Y7MubV0VXN+79odPvfNTcLFzkl8uSqhbJoCNbIUtNPWkKELociUKEICUKEIAUoUICUKFKAEIUICUKFKAEIQgBChCAlChSgBChSgBChSgBChSgFu1NixYi7hR3322d58UJihLUPq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843918" y="64886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7" name="Picture 2" descr="http://icons.iconarchive.com/icons/double-j-design/ravenna-3d/256/Setting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371" y="4774516"/>
            <a:ext cx="1265895" cy="126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66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-15541" y="620688"/>
            <a:ext cx="90364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Для получения знака отличия: 6 испытаний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обязательные испытания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Выполнить 3 испытания по выбору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(Данная ступень предусматривает получение только золотого знака)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C:\Users\Дмитрий\Desktop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729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G:\Users\HaN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0194" y="787165"/>
            <a:ext cx="1130919" cy="1236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011247"/>
              </p:ext>
            </p:extLst>
          </p:nvPr>
        </p:nvGraphicFramePr>
        <p:xfrm>
          <a:off x="-639" y="2074151"/>
          <a:ext cx="9141742" cy="1826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553"/>
                <a:gridCol w="6409326"/>
                <a:gridCol w="1224056"/>
                <a:gridCol w="1184807"/>
              </a:tblGrid>
              <a:tr h="35963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Наименование испытания (теста)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Мужчины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Женщины</a:t>
                      </a:r>
                      <a:endParaRPr lang="ru-RU" sz="1600" dirty="0"/>
                    </a:p>
                  </a:txBody>
                  <a:tcPr/>
                </a:tc>
              </a:tr>
              <a:tr h="43156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cs typeface="Arial" panose="020B0604020202020204" pitchFamily="34" charset="0"/>
                        </a:rPr>
                        <a:t>Бег на 2</a:t>
                      </a:r>
                      <a:r>
                        <a:rPr lang="ru-RU" sz="1500" baseline="0" dirty="0" smtClean="0"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dirty="0" smtClean="0">
                          <a:cs typeface="Arial" panose="020B0604020202020204" pitchFamily="34" charset="0"/>
                        </a:rPr>
                        <a:t>км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8.50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13.30</a:t>
                      </a:r>
                      <a:endParaRPr lang="ru-RU" dirty="0"/>
                    </a:p>
                  </a:txBody>
                  <a:tcPr/>
                </a:tc>
              </a:tr>
              <a:tr h="365349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cs typeface="Arial" panose="020B0604020202020204" pitchFamily="34" charset="0"/>
                        </a:rPr>
                        <a:t>Подтягивание из виса на высокой (мужчины) или лежа на низкой перекладине (женщины)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раз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 раз</a:t>
                      </a:r>
                    </a:p>
                  </a:txBody>
                  <a:tcPr/>
                </a:tc>
              </a:tr>
              <a:tr h="486335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cs typeface="Arial" panose="020B0604020202020204" pitchFamily="34" charset="0"/>
                        </a:rPr>
                        <a:t>Наклон вперед из положения стоя с прямыми ногами на полу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Касание пола пальцами рук</a:t>
                      </a: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1034673" y="116632"/>
            <a:ext cx="5814392" cy="40862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rgbClr val="004A8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Сдача нормативов. 8 ступень (40-49 лет)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333309"/>
              </p:ext>
            </p:extLst>
          </p:nvPr>
        </p:nvGraphicFramePr>
        <p:xfrm>
          <a:off x="0" y="4352286"/>
          <a:ext cx="9141104" cy="25057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531"/>
                <a:gridCol w="6048669"/>
                <a:gridCol w="1512168"/>
                <a:gridCol w="1256736"/>
              </a:tblGrid>
              <a:tr h="360706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№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Наименование испытания (теста)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Мужчины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Женщины</a:t>
                      </a:r>
                      <a:endParaRPr lang="ru-RU" sz="1600" dirty="0"/>
                    </a:p>
                  </a:txBody>
                  <a:tcPr/>
                </a:tc>
              </a:tr>
              <a:tr h="42883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1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/>
                        <a:t>Поднимание туловища из положения лежа на спине (раз за минуту)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</a:t>
                      </a:r>
                      <a:endParaRPr lang="ru-RU" sz="1600" dirty="0"/>
                    </a:p>
                  </a:txBody>
                  <a:tcPr/>
                </a:tc>
              </a:tr>
              <a:tr h="42883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2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500" dirty="0" smtClean="0"/>
                        <a:t>Бег на лыжах</a:t>
                      </a:r>
                      <a:r>
                        <a:rPr lang="ru-RU" sz="1500" baseline="0" dirty="0" smtClean="0"/>
                        <a:t> 2км (женщины), 5 км (мужчины)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19 минут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35</a:t>
                      </a:r>
                      <a:r>
                        <a:rPr lang="ru-RU" sz="1600" baseline="0" dirty="0" smtClean="0"/>
                        <a:t> минут</a:t>
                      </a:r>
                      <a:endParaRPr lang="ru-RU" sz="1600" dirty="0" smtClean="0"/>
                    </a:p>
                  </a:txBody>
                  <a:tcPr/>
                </a:tc>
              </a:tr>
              <a:tr h="422263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Плавание (без учета времени)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50 метров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50 метров</a:t>
                      </a:r>
                    </a:p>
                  </a:txBody>
                  <a:tcPr/>
                </a:tc>
              </a:tr>
              <a:tr h="471582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Туристский поход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проверкой туристских навыков</a:t>
                      </a:r>
                      <a:endParaRPr lang="ru-RU" sz="15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 км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500" dirty="0"/>
                    </a:p>
                  </a:txBody>
                  <a:tcPr/>
                </a:tc>
              </a:tr>
              <a:tr h="393498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Стрельба из пневматической винтовки (10м)</a:t>
                      </a:r>
                      <a:endParaRPr lang="ru-RU" sz="15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очков</a:t>
                      </a:r>
                      <a:endParaRPr lang="ru-RU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25 очков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1727239"/>
            <a:ext cx="45720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Обязательные испытания</a:t>
            </a:r>
            <a:endParaRPr lang="ru-RU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005064"/>
            <a:ext cx="4572002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Испытания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выбору</a:t>
            </a:r>
          </a:p>
        </p:txBody>
      </p:sp>
    </p:spTree>
    <p:extLst>
      <p:ext uri="{BB962C8B-B14F-4D97-AF65-F5344CB8AC3E}">
        <p14:creationId xmlns:p14="http://schemas.microsoft.com/office/powerpoint/2010/main" val="184300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4176</TotalTime>
  <Words>908</Words>
  <Application>Microsoft Office PowerPoint</Application>
  <PresentationFormat>Экран (4:3)</PresentationFormat>
  <Paragraphs>202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 ВНЕДРЕНИЕ ВСЕРОССИЙСКОГО ФИЗКУЛЬТУРНО-СПОРТИВНОГО КОМПЛЕКСА «ГОТОВ К ТРУДУ И ОБОРОНЕ»  В ПЕРМСКОМ КРАЕ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внедрения комплекса в Пермском крае</vt:lpstr>
      <vt:lpstr>Реализация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ВСЕРОССИЙСКОМ ФИЗКУЛЬТУРНО-СПОРТИВНОМ КОМПЛЕКСЕ «ГОТОВ К ТРУДУ И ОБОРОНЕ» (ГТО)</dc:title>
  <dc:creator>Дмитрий</dc:creator>
  <cp:lastModifiedBy>User</cp:lastModifiedBy>
  <cp:revision>796</cp:revision>
  <cp:lastPrinted>2014-08-29T05:04:32Z</cp:lastPrinted>
  <dcterms:created xsi:type="dcterms:W3CDTF">2014-07-03T09:38:59Z</dcterms:created>
  <dcterms:modified xsi:type="dcterms:W3CDTF">2016-01-24T16:25:29Z</dcterms:modified>
</cp:coreProperties>
</file>